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6" r:id="rId5"/>
    <p:sldId id="2146847054" r:id="rId6"/>
    <p:sldId id="262" r:id="rId7"/>
    <p:sldId id="263" r:id="rId8"/>
    <p:sldId id="265" r:id="rId9"/>
    <p:sldId id="266" r:id="rId10"/>
    <p:sldId id="2146847056" r:id="rId11"/>
    <p:sldId id="267" r:id="rId12"/>
    <p:sldId id="2146847057" r:id="rId13"/>
    <p:sldId id="2146847058" r:id="rId14"/>
    <p:sldId id="2146847059" r:id="rId15"/>
    <p:sldId id="2146847060" r:id="rId16"/>
    <p:sldId id="2146847061" r:id="rId17"/>
    <p:sldId id="268" r:id="rId18"/>
    <p:sldId id="2146847055" r:id="rId19"/>
    <p:sldId id="269" r:id="rId20"/>
    <p:sldId id="2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2BA97"/>
    <a:srgbClr val="8E6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Muthuvelan" userId="4bba1e78-7f47-423f-a071-b783ac2aa66f" providerId="ADAL" clId="{2103E51C-F63B-462B-B79D-974D8C649869}"/>
    <pc:docChg chg="modSld">
      <pc:chgData name="Vignesh Muthuvelan" userId="4bba1e78-7f47-423f-a071-b783ac2aa66f" providerId="ADAL" clId="{2103E51C-F63B-462B-B79D-974D8C649869}" dt="2024-03-15T15:07:43.903" v="13" actId="6549"/>
      <pc:docMkLst>
        <pc:docMk/>
      </pc:docMkLst>
      <pc:sldChg chg="modSp mod">
        <pc:chgData name="Vignesh Muthuvelan" userId="4bba1e78-7f47-423f-a071-b783ac2aa66f" providerId="ADAL" clId="{2103E51C-F63B-462B-B79D-974D8C649869}" dt="2024-03-15T15:07:19.774" v="8" actId="6549"/>
        <pc:sldMkLst>
          <pc:docMk/>
          <pc:sldMk cId="1186421160" sldId="262"/>
        </pc:sldMkLst>
        <pc:spChg chg="mod">
          <ac:chgData name="Vignesh Muthuvelan" userId="4bba1e78-7f47-423f-a071-b783ac2aa66f" providerId="ADAL" clId="{2103E51C-F63B-462B-B79D-974D8C649869}" dt="2024-03-15T15:07:19.774" v="8" actId="6549"/>
          <ac:spMkLst>
            <pc:docMk/>
            <pc:sldMk cId="1186421160" sldId="262"/>
            <ac:spMk id="2" creationId="{8FEE4A9C-3F57-7DA7-91FD-715C3FB47F93}"/>
          </ac:spMkLst>
        </pc:spChg>
      </pc:sldChg>
      <pc:sldChg chg="modSp mod">
        <pc:chgData name="Vignesh Muthuvelan" userId="4bba1e78-7f47-423f-a071-b783ac2aa66f" providerId="ADAL" clId="{2103E51C-F63B-462B-B79D-974D8C649869}" dt="2024-03-15T15:07:25.277" v="9" actId="6549"/>
        <pc:sldMkLst>
          <pc:docMk/>
          <pc:sldMk cId="3210358481" sldId="263"/>
        </pc:sldMkLst>
        <pc:spChg chg="mod">
          <ac:chgData name="Vignesh Muthuvelan" userId="4bba1e78-7f47-423f-a071-b783ac2aa66f" providerId="ADAL" clId="{2103E51C-F63B-462B-B79D-974D8C649869}" dt="2024-03-15T15:07:25.277" v="9" actId="6549"/>
          <ac:spMkLst>
            <pc:docMk/>
            <pc:sldMk cId="3210358481" sldId="263"/>
            <ac:spMk id="2" creationId="{E041FD9D-DF07-9C37-1E61-1D920E0EF1D4}"/>
          </ac:spMkLst>
        </pc:spChg>
      </pc:sldChg>
      <pc:sldChg chg="modSp mod">
        <pc:chgData name="Vignesh Muthuvelan" userId="4bba1e78-7f47-423f-a071-b783ac2aa66f" providerId="ADAL" clId="{2103E51C-F63B-462B-B79D-974D8C649869}" dt="2024-03-15T15:07:30.474" v="10" actId="6549"/>
        <pc:sldMkLst>
          <pc:docMk/>
          <pc:sldMk cId="3202024527" sldId="265"/>
        </pc:sldMkLst>
        <pc:spChg chg="mod">
          <ac:chgData name="Vignesh Muthuvelan" userId="4bba1e78-7f47-423f-a071-b783ac2aa66f" providerId="ADAL" clId="{2103E51C-F63B-462B-B79D-974D8C649869}" dt="2024-03-15T15:07:30.474" v="10" actId="6549"/>
          <ac:spMkLst>
            <pc:docMk/>
            <pc:sldMk cId="3202024527" sldId="265"/>
            <ac:spMk id="2" creationId="{C4FFAF3C-BA60-9181-132C-C36C403AAEA7}"/>
          </ac:spMkLst>
        </pc:spChg>
      </pc:sldChg>
      <pc:sldChg chg="modSp mod">
        <pc:chgData name="Vignesh Muthuvelan" userId="4bba1e78-7f47-423f-a071-b783ac2aa66f" providerId="ADAL" clId="{2103E51C-F63B-462B-B79D-974D8C649869}" dt="2024-03-15T15:07:34.695" v="11" actId="6549"/>
        <pc:sldMkLst>
          <pc:docMk/>
          <pc:sldMk cId="4154508776" sldId="266"/>
        </pc:sldMkLst>
        <pc:spChg chg="mod">
          <ac:chgData name="Vignesh Muthuvelan" userId="4bba1e78-7f47-423f-a071-b783ac2aa66f" providerId="ADAL" clId="{2103E51C-F63B-462B-B79D-974D8C649869}" dt="2024-03-15T15:07:34.695" v="11" actId="6549"/>
          <ac:spMkLst>
            <pc:docMk/>
            <pc:sldMk cId="4154508776" sldId="266"/>
            <ac:spMk id="2" creationId="{F7F0871F-2198-9E37-C96F-3611AA199B60}"/>
          </ac:spMkLst>
        </pc:spChg>
      </pc:sldChg>
      <pc:sldChg chg="modSp mod">
        <pc:chgData name="Vignesh Muthuvelan" userId="4bba1e78-7f47-423f-a071-b783ac2aa66f" providerId="ADAL" clId="{2103E51C-F63B-462B-B79D-974D8C649869}" dt="2024-03-14T15:09:05.470" v="6" actId="6549"/>
        <pc:sldMkLst>
          <pc:docMk/>
          <pc:sldMk cId="1483293388" sldId="267"/>
        </pc:sldMkLst>
        <pc:spChg chg="mod">
          <ac:chgData name="Vignesh Muthuvelan" userId="4bba1e78-7f47-423f-a071-b783ac2aa66f" providerId="ADAL" clId="{2103E51C-F63B-462B-B79D-974D8C649869}" dt="2024-03-14T15:09:05.470" v="6" actId="6549"/>
          <ac:spMkLst>
            <pc:docMk/>
            <pc:sldMk cId="1483293388" sldId="267"/>
            <ac:spMk id="2" creationId="{D3304455-6802-6CA9-8475-2F6DD1B8D409}"/>
          </ac:spMkLst>
        </pc:spChg>
      </pc:sldChg>
      <pc:sldChg chg="modSp mod">
        <pc:chgData name="Vignesh Muthuvelan" userId="4bba1e78-7f47-423f-a071-b783ac2aa66f" providerId="ADAL" clId="{2103E51C-F63B-462B-B79D-974D8C649869}" dt="2024-03-15T15:07:38.035" v="12" actId="6549"/>
        <pc:sldMkLst>
          <pc:docMk/>
          <pc:sldMk cId="3183315129" sldId="268"/>
        </pc:sldMkLst>
        <pc:spChg chg="mod">
          <ac:chgData name="Vignesh Muthuvelan" userId="4bba1e78-7f47-423f-a071-b783ac2aa66f" providerId="ADAL" clId="{2103E51C-F63B-462B-B79D-974D8C649869}" dt="2024-03-15T15:07:38.035" v="12" actId="6549"/>
          <ac:spMkLst>
            <pc:docMk/>
            <pc:sldMk cId="3183315129" sldId="268"/>
            <ac:spMk id="2" creationId="{005E46AB-32C4-4B57-A2B1-50738A64BE1B}"/>
          </ac:spMkLst>
        </pc:spChg>
      </pc:sldChg>
      <pc:sldChg chg="modSp mod">
        <pc:chgData name="Vignesh Muthuvelan" userId="4bba1e78-7f47-423f-a071-b783ac2aa66f" providerId="ADAL" clId="{2103E51C-F63B-462B-B79D-974D8C649869}" dt="2024-03-14T15:09:12.654" v="7" actId="20577"/>
        <pc:sldMkLst>
          <pc:docMk/>
          <pc:sldMk cId="728950222" sldId="269"/>
        </pc:sldMkLst>
        <pc:spChg chg="mod">
          <ac:chgData name="Vignesh Muthuvelan" userId="4bba1e78-7f47-423f-a071-b783ac2aa66f" providerId="ADAL" clId="{2103E51C-F63B-462B-B79D-974D8C649869}" dt="2024-03-14T15:09:12.654" v="7" actId="20577"/>
          <ac:spMkLst>
            <pc:docMk/>
            <pc:sldMk cId="728950222" sldId="269"/>
            <ac:spMk id="2" creationId="{357C38BC-22B3-37B2-E0C3-812020A76077}"/>
          </ac:spMkLst>
        </pc:spChg>
      </pc:sldChg>
      <pc:sldChg chg="modSp mod">
        <pc:chgData name="Vignesh Muthuvelan" userId="4bba1e78-7f47-423f-a071-b783ac2aa66f" providerId="ADAL" clId="{2103E51C-F63B-462B-B79D-974D8C649869}" dt="2024-03-14T15:08:36.223" v="4" actId="20577"/>
        <pc:sldMkLst>
          <pc:docMk/>
          <pc:sldMk cId="2900153716" sldId="2146847054"/>
        </pc:sldMkLst>
        <pc:spChg chg="mod">
          <ac:chgData name="Vignesh Muthuvelan" userId="4bba1e78-7f47-423f-a071-b783ac2aa66f" providerId="ADAL" clId="{2103E51C-F63B-462B-B79D-974D8C649869}" dt="2024-03-14T15:08:36.223" v="4" actId="20577"/>
          <ac:spMkLst>
            <pc:docMk/>
            <pc:sldMk cId="2900153716" sldId="2146847054"/>
            <ac:spMk id="3" creationId="{B2678641-EEA3-4EC4-BF39-4075B0C120E8}"/>
          </ac:spMkLst>
        </pc:spChg>
      </pc:sldChg>
      <pc:sldChg chg="modSp mod">
        <pc:chgData name="Vignesh Muthuvelan" userId="4bba1e78-7f47-423f-a071-b783ac2aa66f" providerId="ADAL" clId="{2103E51C-F63B-462B-B79D-974D8C649869}" dt="2024-03-15T15:07:43.903" v="13" actId="6549"/>
        <pc:sldMkLst>
          <pc:docMk/>
          <pc:sldMk cId="614882681" sldId="2146847055"/>
        </pc:sldMkLst>
        <pc:spChg chg="mod">
          <ac:chgData name="Vignesh Muthuvelan" userId="4bba1e78-7f47-423f-a071-b783ac2aa66f" providerId="ADAL" clId="{2103E51C-F63B-462B-B79D-974D8C649869}" dt="2024-03-15T15:07:43.903" v="13" actId="6549"/>
          <ac:spMkLst>
            <pc:docMk/>
            <pc:sldMk cId="614882681" sldId="2146847055"/>
            <ac:spMk id="3" creationId="{A6638FD1-D00E-E75B-705C-564F06D93D7B}"/>
          </ac:spMkLst>
        </pc:spChg>
      </pc:sldChg>
    </pc:docChg>
  </pc:docChgLst>
  <pc:docChgLst>
    <pc:chgData name="Uzma Sardar" userId="S::uzma@edunetfoundation.org::890a7be9-5a0a-41fe-80e8-7700810bf9d6" providerId="AD" clId="Web-{12466EFC-1F62-CA2C-07B1-96111B302B1B}"/>
    <pc:docChg chg="addSld modSld sldOrd">
      <pc:chgData name="Uzma Sardar" userId="S::uzma@edunetfoundation.org::890a7be9-5a0a-41fe-80e8-7700810bf9d6" providerId="AD" clId="Web-{12466EFC-1F62-CA2C-07B1-96111B302B1B}" dt="2023-11-22T13:37:01.483" v="138" actId="20577"/>
      <pc:docMkLst>
        <pc:docMk/>
      </pc:docMkLst>
      <pc:sldChg chg="modSp">
        <pc:chgData name="Uzma Sardar" userId="S::uzma@edunetfoundation.org::890a7be9-5a0a-41fe-80e8-7700810bf9d6" providerId="AD" clId="Web-{12466EFC-1F62-CA2C-07B1-96111B302B1B}" dt="2023-11-22T12:50:28.225" v="0" actId="14100"/>
        <pc:sldMkLst>
          <pc:docMk/>
          <pc:sldMk cId="953325580" sldId="256"/>
        </pc:sldMkLst>
        <pc:spChg chg="mod">
          <ac:chgData name="Uzma Sardar" userId="S::uzma@edunetfoundation.org::890a7be9-5a0a-41fe-80e8-7700810bf9d6" providerId="AD" clId="Web-{12466EFC-1F62-CA2C-07B1-96111B302B1B}" dt="2023-11-22T12:50:28.225" v="0" actId="14100"/>
          <ac:spMkLst>
            <pc:docMk/>
            <pc:sldMk cId="953325580" sldId="256"/>
            <ac:spMk id="4" creationId="{00000000-0000-0000-0000-000000000000}"/>
          </ac:spMkLst>
        </pc:spChg>
      </pc:sldChg>
      <pc:sldChg chg="modSp ord">
        <pc:chgData name="Uzma Sardar" userId="S::uzma@edunetfoundation.org::890a7be9-5a0a-41fe-80e8-7700810bf9d6" providerId="AD" clId="Web-{12466EFC-1F62-CA2C-07B1-96111B302B1B}" dt="2023-11-22T13:04:11.113" v="45" actId="20577"/>
        <pc:sldMkLst>
          <pc:docMk/>
          <pc:sldMk cId="1186421160" sldId="262"/>
        </pc:sldMkLst>
        <pc:spChg chg="mod">
          <ac:chgData name="Uzma Sardar" userId="S::uzma@edunetfoundation.org::890a7be9-5a0a-41fe-80e8-7700810bf9d6" providerId="AD" clId="Web-{12466EFC-1F62-CA2C-07B1-96111B302B1B}" dt="2023-11-22T13:04:11.113" v="45" actId="20577"/>
          <ac:spMkLst>
            <pc:docMk/>
            <pc:sldMk cId="1186421160" sldId="262"/>
            <ac:spMk id="2" creationId="{8FEE4A9C-3F57-7DA7-91FD-715C3FB47F93}"/>
          </ac:spMkLst>
        </pc:spChg>
      </pc:sldChg>
      <pc:sldChg chg="modSp">
        <pc:chgData name="Uzma Sardar" userId="S::uzma@edunetfoundation.org::890a7be9-5a0a-41fe-80e8-7700810bf9d6" providerId="AD" clId="Web-{12466EFC-1F62-CA2C-07B1-96111B302B1B}" dt="2023-11-22T13:05:29.646" v="57" actId="20577"/>
        <pc:sldMkLst>
          <pc:docMk/>
          <pc:sldMk cId="3210358481" sldId="263"/>
        </pc:sldMkLst>
        <pc:spChg chg="mod">
          <ac:chgData name="Uzma Sardar" userId="S::uzma@edunetfoundation.org::890a7be9-5a0a-41fe-80e8-7700810bf9d6" providerId="AD" clId="Web-{12466EFC-1F62-CA2C-07B1-96111B302B1B}" dt="2023-11-22T13:05:29.646" v="57" actId="20577"/>
          <ac:spMkLst>
            <pc:docMk/>
            <pc:sldMk cId="3210358481" sldId="263"/>
            <ac:spMk id="2" creationId="{E041FD9D-DF07-9C37-1E61-1D920E0EF1D4}"/>
          </ac:spMkLst>
        </pc:spChg>
      </pc:sldChg>
      <pc:sldChg chg="modSp">
        <pc:chgData name="Uzma Sardar" userId="S::uzma@edunetfoundation.org::890a7be9-5a0a-41fe-80e8-7700810bf9d6" providerId="AD" clId="Web-{12466EFC-1F62-CA2C-07B1-96111B302B1B}" dt="2023-11-22T13:14:11.606" v="93" actId="20577"/>
        <pc:sldMkLst>
          <pc:docMk/>
          <pc:sldMk cId="3202024527" sldId="265"/>
        </pc:sldMkLst>
        <pc:spChg chg="mod">
          <ac:chgData name="Uzma Sardar" userId="S::uzma@edunetfoundation.org::890a7be9-5a0a-41fe-80e8-7700810bf9d6" providerId="AD" clId="Web-{12466EFC-1F62-CA2C-07B1-96111B302B1B}" dt="2023-11-22T13:14:11.606" v="93" actId="20577"/>
          <ac:spMkLst>
            <pc:docMk/>
            <pc:sldMk cId="3202024527" sldId="265"/>
            <ac:spMk id="2" creationId="{C4FFAF3C-BA60-9181-132C-C36C403AAEA7}"/>
          </ac:spMkLst>
        </pc:spChg>
        <pc:spChg chg="mod">
          <ac:chgData name="Uzma Sardar" userId="S::uzma@edunetfoundation.org::890a7be9-5a0a-41fe-80e8-7700810bf9d6" providerId="AD" clId="Web-{12466EFC-1F62-CA2C-07B1-96111B302B1B}" dt="2023-11-22T13:11:59.339" v="59" actId="20577"/>
          <ac:spMkLst>
            <pc:docMk/>
            <pc:sldMk cId="3202024527" sldId="265"/>
            <ac:spMk id="5" creationId="{8FBA75B4-2DD5-42EB-9397-F36BFB8BA723}"/>
          </ac:spMkLst>
        </pc:spChg>
      </pc:sldChg>
      <pc:sldChg chg="modSp">
        <pc:chgData name="Uzma Sardar" userId="S::uzma@edunetfoundation.org::890a7be9-5a0a-41fe-80e8-7700810bf9d6" providerId="AD" clId="Web-{12466EFC-1F62-CA2C-07B1-96111B302B1B}" dt="2023-11-22T13:36:39.545" v="134" actId="20577"/>
        <pc:sldMkLst>
          <pc:docMk/>
          <pc:sldMk cId="4154508776" sldId="266"/>
        </pc:sldMkLst>
        <pc:spChg chg="mod">
          <ac:chgData name="Uzma Sardar" userId="S::uzma@edunetfoundation.org::890a7be9-5a0a-41fe-80e8-7700810bf9d6" providerId="AD" clId="Web-{12466EFC-1F62-CA2C-07B1-96111B302B1B}" dt="2023-11-22T13:36:39.545" v="134" actId="20577"/>
          <ac:spMkLst>
            <pc:docMk/>
            <pc:sldMk cId="4154508776" sldId="266"/>
            <ac:spMk id="2" creationId="{F7F0871F-2198-9E37-C96F-3611AA199B60}"/>
          </ac:spMkLst>
        </pc:spChg>
      </pc:sldChg>
      <pc:sldChg chg="modSp">
        <pc:chgData name="Uzma Sardar" userId="S::uzma@edunetfoundation.org::890a7be9-5a0a-41fe-80e8-7700810bf9d6" providerId="AD" clId="Web-{12466EFC-1F62-CA2C-07B1-96111B302B1B}" dt="2023-11-22T13:36:46.529" v="135" actId="20577"/>
        <pc:sldMkLst>
          <pc:docMk/>
          <pc:sldMk cId="1483293388" sldId="267"/>
        </pc:sldMkLst>
        <pc:spChg chg="mod">
          <ac:chgData name="Uzma Sardar" userId="S::uzma@edunetfoundation.org::890a7be9-5a0a-41fe-80e8-7700810bf9d6" providerId="AD" clId="Web-{12466EFC-1F62-CA2C-07B1-96111B302B1B}" dt="2023-11-22T13:36:46.529" v="135" actId="20577"/>
          <ac:spMkLst>
            <pc:docMk/>
            <pc:sldMk cId="1483293388" sldId="267"/>
            <ac:spMk id="2" creationId="{D3304455-6802-6CA9-8475-2F6DD1B8D409}"/>
          </ac:spMkLst>
        </pc:spChg>
      </pc:sldChg>
      <pc:sldChg chg="modSp">
        <pc:chgData name="Uzma Sardar" userId="S::uzma@edunetfoundation.org::890a7be9-5a0a-41fe-80e8-7700810bf9d6" providerId="AD" clId="Web-{12466EFC-1F62-CA2C-07B1-96111B302B1B}" dt="2023-11-22T13:36:52.514" v="136" actId="20577"/>
        <pc:sldMkLst>
          <pc:docMk/>
          <pc:sldMk cId="3183315129" sldId="268"/>
        </pc:sldMkLst>
        <pc:spChg chg="mod">
          <ac:chgData name="Uzma Sardar" userId="S::uzma@edunetfoundation.org::890a7be9-5a0a-41fe-80e8-7700810bf9d6" providerId="AD" clId="Web-{12466EFC-1F62-CA2C-07B1-96111B302B1B}" dt="2023-11-22T13:36:52.514" v="136" actId="20577"/>
          <ac:spMkLst>
            <pc:docMk/>
            <pc:sldMk cId="3183315129" sldId="268"/>
            <ac:spMk id="2" creationId="{005E46AB-32C4-4B57-A2B1-50738A64BE1B}"/>
          </ac:spMkLst>
        </pc:spChg>
      </pc:sldChg>
      <pc:sldChg chg="modSp">
        <pc:chgData name="Uzma Sardar" userId="S::uzma@edunetfoundation.org::890a7be9-5a0a-41fe-80e8-7700810bf9d6" providerId="AD" clId="Web-{12466EFC-1F62-CA2C-07B1-96111B302B1B}" dt="2023-11-22T13:37:01.483" v="138" actId="20577"/>
        <pc:sldMkLst>
          <pc:docMk/>
          <pc:sldMk cId="728950222" sldId="269"/>
        </pc:sldMkLst>
        <pc:spChg chg="mod">
          <ac:chgData name="Uzma Sardar" userId="S::uzma@edunetfoundation.org::890a7be9-5a0a-41fe-80e8-7700810bf9d6" providerId="AD" clId="Web-{12466EFC-1F62-CA2C-07B1-96111B302B1B}" dt="2023-11-22T13:37:01.483" v="138" actId="20577"/>
          <ac:spMkLst>
            <pc:docMk/>
            <pc:sldMk cId="728950222" sldId="269"/>
            <ac:spMk id="2" creationId="{357C38BC-22B3-37B2-E0C3-812020A76077}"/>
          </ac:spMkLst>
        </pc:spChg>
      </pc:sldChg>
      <pc:sldChg chg="ord">
        <pc:chgData name="Uzma Sardar" userId="S::uzma@edunetfoundation.org::890a7be9-5a0a-41fe-80e8-7700810bf9d6" providerId="AD" clId="Web-{12466EFC-1F62-CA2C-07B1-96111B302B1B}" dt="2023-11-22T12:50:39.413" v="1"/>
        <pc:sldMkLst>
          <pc:docMk/>
          <pc:sldMk cId="2900153716" sldId="2146847054"/>
        </pc:sldMkLst>
      </pc:sldChg>
      <pc:sldChg chg="addSp delSp modSp new">
        <pc:chgData name="Uzma Sardar" userId="S::uzma@edunetfoundation.org::890a7be9-5a0a-41fe-80e8-7700810bf9d6" providerId="AD" clId="Web-{12466EFC-1F62-CA2C-07B1-96111B302B1B}" dt="2023-11-22T13:36:56.748" v="137" actId="20577"/>
        <pc:sldMkLst>
          <pc:docMk/>
          <pc:sldMk cId="614882681" sldId="2146847055"/>
        </pc:sldMkLst>
        <pc:spChg chg="del mod">
          <ac:chgData name="Uzma Sardar" userId="S::uzma@edunetfoundation.org::890a7be9-5a0a-41fe-80e8-7700810bf9d6" providerId="AD" clId="Web-{12466EFC-1F62-CA2C-07B1-96111B302B1B}" dt="2023-11-22T13:35:34.513" v="121"/>
          <ac:spMkLst>
            <pc:docMk/>
            <pc:sldMk cId="614882681" sldId="2146847055"/>
            <ac:spMk id="2" creationId="{092FD957-A075-74CF-7EC5-14CBBC98A454}"/>
          </ac:spMkLst>
        </pc:spChg>
        <pc:spChg chg="mod">
          <ac:chgData name="Uzma Sardar" userId="S::uzma@edunetfoundation.org::890a7be9-5a0a-41fe-80e8-7700810bf9d6" providerId="AD" clId="Web-{12466EFC-1F62-CA2C-07B1-96111B302B1B}" dt="2023-11-22T13:36:56.748" v="137" actId="20577"/>
          <ac:spMkLst>
            <pc:docMk/>
            <pc:sldMk cId="614882681" sldId="2146847055"/>
            <ac:spMk id="3" creationId="{A6638FD1-D00E-E75B-705C-564F06D93D7B}"/>
          </ac:spMkLst>
        </pc:spChg>
        <pc:spChg chg="add mod">
          <ac:chgData name="Uzma Sardar" userId="S::uzma@edunetfoundation.org::890a7be9-5a0a-41fe-80e8-7700810bf9d6" providerId="AD" clId="Web-{12466EFC-1F62-CA2C-07B1-96111B302B1B}" dt="2023-11-22T13:35:36.794" v="122" actId="1076"/>
          <ac:spMkLst>
            <pc:docMk/>
            <pc:sldMk cId="614882681" sldId="2146847055"/>
            <ac:spMk id="5" creationId="{3F968F13-9AC4-7120-7ACD-9F752C767D5D}"/>
          </ac:spMkLst>
        </pc:spChg>
      </pc:sldChg>
    </pc:docChg>
  </pc:docChgLst>
  <pc:docChgLst>
    <pc:chgData name="Shabaz Ahmed Ali" userId="S::shabaz@edunetfoundation.org::8937c481-946d-4552-82de-d81526054d6b" providerId="AD" clId="Web-{0A2B98E8-7AC3-75BD-DBFE-38A4BBF4F439}"/>
    <pc:docChg chg="modSld">
      <pc:chgData name="Shabaz Ahmed Ali" userId="S::shabaz@edunetfoundation.org::8937c481-946d-4552-82de-d81526054d6b" providerId="AD" clId="Web-{0A2B98E8-7AC3-75BD-DBFE-38A4BBF4F439}" dt="2024-01-05T12:23:35.348" v="9" actId="20577"/>
      <pc:docMkLst>
        <pc:docMk/>
      </pc:docMkLst>
      <pc:sldChg chg="modSp">
        <pc:chgData name="Shabaz Ahmed Ali" userId="S::shabaz@edunetfoundation.org::8937c481-946d-4552-82de-d81526054d6b" providerId="AD" clId="Web-{0A2B98E8-7AC3-75BD-DBFE-38A4BBF4F439}" dt="2024-01-05T12:23:35.348" v="9" actId="20577"/>
        <pc:sldMkLst>
          <pc:docMk/>
          <pc:sldMk cId="2900153716" sldId="2146847054"/>
        </pc:sldMkLst>
        <pc:spChg chg="mod">
          <ac:chgData name="Shabaz Ahmed Ali" userId="S::shabaz@edunetfoundation.org::8937c481-946d-4552-82de-d81526054d6b" providerId="AD" clId="Web-{0A2B98E8-7AC3-75BD-DBFE-38A4BBF4F439}" dt="2024-01-05T12:23:35.348" v="9" actId="20577"/>
          <ac:spMkLst>
            <pc:docMk/>
            <pc:sldMk cId="2900153716" sldId="2146847054"/>
            <ac:spMk id="3" creationId="{B2678641-EEA3-4EC4-BF39-4075B0C120E8}"/>
          </ac:spMkLst>
        </pc:spChg>
      </pc:sldChg>
    </pc:docChg>
  </pc:docChgLst>
  <pc:docChgLst>
    <pc:chgData name="Uzma Sardar" userId="S::uzma@edunetfoundation.org::890a7be9-5a0a-41fe-80e8-7700810bf9d6" providerId="AD" clId="Web-{47C7BCB7-7546-3717-E035-B2126C89CD1A}"/>
    <pc:docChg chg="modSld">
      <pc:chgData name="Uzma Sardar" userId="S::uzma@edunetfoundation.org::890a7be9-5a0a-41fe-80e8-7700810bf9d6" providerId="AD" clId="Web-{47C7BCB7-7546-3717-E035-B2126C89CD1A}" dt="2023-11-22T12:55:27.328" v="2" actId="20577"/>
      <pc:docMkLst>
        <pc:docMk/>
      </pc:docMkLst>
      <pc:sldChg chg="modSp">
        <pc:chgData name="Uzma Sardar" userId="S::uzma@edunetfoundation.org::890a7be9-5a0a-41fe-80e8-7700810bf9d6" providerId="AD" clId="Web-{47C7BCB7-7546-3717-E035-B2126C89CD1A}" dt="2023-11-22T12:55:27.328" v="2" actId="20577"/>
        <pc:sldMkLst>
          <pc:docMk/>
          <pc:sldMk cId="1186421160" sldId="262"/>
        </pc:sldMkLst>
        <pc:spChg chg="mod">
          <ac:chgData name="Uzma Sardar" userId="S::uzma@edunetfoundation.org::890a7be9-5a0a-41fe-80e8-7700810bf9d6" providerId="AD" clId="Web-{47C7BCB7-7546-3717-E035-B2126C89CD1A}" dt="2023-11-22T12:55:27.328" v="2" actId="20577"/>
          <ac:spMkLst>
            <pc:docMk/>
            <pc:sldMk cId="1186421160" sldId="262"/>
            <ac:spMk id="2" creationId="{8FEE4A9C-3F57-7DA7-91FD-715C3FB47F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24-04-2024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p14="http://schemas.microsoft.com/office/powerpoint/2010/main" xmlns=""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Ranking:</a:t>
            </a:r>
            <a:r>
              <a:rPr lang="en-US" dirty="0" smtClean="0"/>
              <a:t> Rank risks based on their overall scores to prioritize high-risk areas that require immediate attention and mitigation efforts.</a:t>
            </a:r>
          </a:p>
          <a:p>
            <a:r>
              <a:rPr lang="en-US" b="1" dirty="0" smtClean="0"/>
              <a:t>Step 5: Mitigation Strategy Generation</a:t>
            </a:r>
          </a:p>
          <a:p>
            <a:r>
              <a:rPr lang="en-US" b="1" dirty="0" smtClean="0"/>
              <a:t>Mitigation Options:</a:t>
            </a:r>
            <a:r>
              <a:rPr lang="en-US" dirty="0" smtClean="0"/>
              <a:t> Generate a range of mitigation strategies for each prioritized risk, including preventive measures, preparedness plans, response protocols, recovery strategies, policy recommendations, and international collaborations.</a:t>
            </a:r>
          </a:p>
          <a:p>
            <a:endParaRPr lang="en-US" dirty="0"/>
          </a:p>
        </p:txBody>
      </p:sp>
      <p:sp>
        <p:nvSpPr>
          <p:cNvPr id="4" name="Slide Number Placeholder 3"/>
          <p:cNvSpPr>
            <a:spLocks noGrp="1"/>
          </p:cNvSpPr>
          <p:nvPr>
            <p:ph type="sldNum" sz="quarter" idx="10"/>
          </p:nvPr>
        </p:nvSpPr>
        <p:spPr/>
        <p:txBody>
          <a:bodyPr/>
          <a:lstStyle/>
          <a:p>
            <a:fld id="{17E254F1-4415-47BF-9E91-C5D4B9A33350}" type="slidenum">
              <a:rPr lang="en-IN" smtClean="0"/>
              <a:pPr/>
              <a:t>6</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a:lstStyle/>
          <a:p>
            <a:fld id="{ED291B17-9318-49DB-B28B-6E5994AE9581}" type="datetime1">
              <a:rPr lang="en-US" smtClean="0"/>
              <a:pPr/>
              <a:t>4/24/2024</a:t>
            </a:fld>
            <a:endParaRPr lang="en-US"/>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pPr/>
              <a:t>4/24/2024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a:lstStyle/>
          <a:p>
            <a:fld id="{ED291B17-9318-49DB-B28B-6E5994AE9581}" type="datetime1">
              <a:rPr lang="en-US" smtClean="0"/>
              <a:pPr/>
              <a:t>4/24/2024</a:t>
            </a:fld>
            <a:endParaRPr lang="en-US"/>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a:lstStyle/>
          <a:p>
            <a:fld id="{78DD82B9-B8EE-4375-B6FF-88FA6ABB15D9}" type="datetime1">
              <a:rPr lang="en-US" smtClean="0"/>
              <a:pPr/>
              <a:t>4/24/2024</a:t>
            </a:fld>
            <a:endParaRPr lang="en-US"/>
          </a:p>
        </p:txBody>
      </p:sp>
    </p:spTree>
    <p:extLst>
      <p:ext uri="{BB962C8B-B14F-4D97-AF65-F5344CB8AC3E}">
        <p14:creationId xmlns:p14="http://schemas.microsoft.com/office/powerpoint/2010/main" xmlns=""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a:lstStyle/>
          <a:p>
            <a:fld id="{B2497495-0637-405E-AE64-5CC7506D51F5}" type="datetime1">
              <a:rPr lang="en-US" smtClean="0"/>
              <a:pPr/>
              <a:t>4/24/2024</a:t>
            </a:fld>
            <a:endParaRPr lang="en-US"/>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pPr/>
              <a:t>4/24/2024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pPr/>
              <a:t>4/24/2024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pPr/>
              <a:t>4/24/2024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4/24/2024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4/24/2024</a:t>
            </a:fld>
            <a:endParaRPr lang="en-US"/>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4/24/2024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xmlns=""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4/24/2024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xmlns=""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xmlns=""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epa.gov/" TargetMode="External"/><Relationship Id="rId3" Type="http://schemas.openxmlformats.org/officeDocument/2006/relationships/hyperlink" Target="https://www.undrr.org/" TargetMode="External"/><Relationship Id="rId7" Type="http://schemas.openxmlformats.org/officeDocument/2006/relationships/hyperlink" Target="https://fra.europa.eu/en" TargetMode="External"/><Relationship Id="rId2" Type="http://schemas.openxmlformats.org/officeDocument/2006/relationships/hyperlink" Target="https://www.irgc.org/" TargetMode="External"/><Relationship Id="rId1" Type="http://schemas.openxmlformats.org/officeDocument/2006/relationships/slideLayout" Target="../slideLayouts/slideLayout2.xml"/><Relationship Id="rId6" Type="http://schemas.openxmlformats.org/officeDocument/2006/relationships/hyperlink" Target="https://www.worldbank.org/" TargetMode="External"/><Relationship Id="rId5" Type="http://schemas.openxmlformats.org/officeDocument/2006/relationships/hyperlink" Target="https://www.un.org/" TargetMode="External"/><Relationship Id="rId4" Type="http://schemas.openxmlformats.org/officeDocument/2006/relationships/hyperlink" Target="https://onlinelibrary.wiley.com/journal/1539692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A11E26-4C38-41A6-9857-11032CEECD80}"/>
              </a:ext>
            </a:extLst>
          </p:cNvPr>
          <p:cNvSpPr>
            <a:spLocks noGrp="1"/>
          </p:cNvSpPr>
          <p:nvPr>
            <p:ph type="ctrTitle"/>
          </p:nvPr>
        </p:nvSpPr>
        <p:spPr>
          <a:xfrm>
            <a:off x="1359108" y="1821635"/>
            <a:ext cx="9144000" cy="977778"/>
          </a:xfrm>
        </p:spPr>
        <p:txBody>
          <a:bodyPr/>
          <a:lstStyle/>
          <a:p>
            <a:pPr algn="ctr"/>
            <a:r>
              <a:rPr lang="en-US" b="1" dirty="0" smtClean="0">
                <a:solidFill>
                  <a:schemeClr val="accent1"/>
                </a:solidFill>
                <a:latin typeface="Arial" panose="020B0604020202020204" pitchFamily="34" charset="0"/>
                <a:cs typeface="Arial" panose="020B0604020202020204" pitchFamily="34" charset="0"/>
              </a:rPr>
              <a:t>World risk analysis</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3117529" y="4586365"/>
            <a:ext cx="8592690"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Jafi</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Jeya</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A</a:t>
            </a:r>
            <a:r>
              <a:rPr lang="en-US" sz="2000" b="1" dirty="0" err="1" smtClean="0">
                <a:solidFill>
                  <a:schemeClr val="accent1">
                    <a:lumMod val="75000"/>
                  </a:schemeClr>
                </a:solidFill>
                <a:latin typeface="Arial"/>
                <a:cs typeface="Arial"/>
              </a:rPr>
              <a:t>nbu</a:t>
            </a:r>
            <a:r>
              <a:rPr lang="en-US" sz="2000" b="1" dirty="0" smtClean="0">
                <a:solidFill>
                  <a:schemeClr val="accent1">
                    <a:lumMod val="75000"/>
                  </a:schemeClr>
                </a:solidFill>
                <a:latin typeface="Arial"/>
                <a:cs typeface="Arial"/>
              </a:rPr>
              <a:t> L</a:t>
            </a:r>
            <a:endParaRPr lang="en-US" sz="2000" b="1" dirty="0" smtClean="0">
              <a:solidFill>
                <a:schemeClr val="accent1">
                  <a:lumMod val="75000"/>
                </a:schemeClr>
              </a:solidFill>
              <a:latin typeface="Arial"/>
              <a:cs typeface="Arial"/>
            </a:endParaRPr>
          </a:p>
          <a:p>
            <a:r>
              <a:rPr lang="en-US" sz="2000" b="1" dirty="0" smtClean="0">
                <a:solidFill>
                  <a:schemeClr val="accent1">
                    <a:lumMod val="75000"/>
                  </a:schemeClr>
                </a:solidFill>
                <a:latin typeface="Arial"/>
                <a:cs typeface="Arial"/>
              </a:rPr>
              <a:t>                        9513- </a:t>
            </a:r>
            <a:r>
              <a:rPr lang="en-US" sz="2000" b="1" dirty="0" err="1" smtClean="0">
                <a:solidFill>
                  <a:schemeClr val="accent1">
                    <a:lumMod val="75000"/>
                  </a:schemeClr>
                </a:solidFill>
                <a:latin typeface="Arial"/>
                <a:cs typeface="Arial"/>
              </a:rPr>
              <a:t>Jayaraj</a:t>
            </a:r>
            <a:r>
              <a:rPr lang="en-US" sz="2000" b="1" dirty="0" smtClean="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Annapackiam</a:t>
            </a:r>
            <a:r>
              <a:rPr lang="en-US" sz="2000" b="1" dirty="0" smtClean="0">
                <a:solidFill>
                  <a:schemeClr val="accent1">
                    <a:lumMod val="75000"/>
                  </a:schemeClr>
                </a:solidFill>
                <a:latin typeface="Arial"/>
                <a:cs typeface="Arial"/>
              </a:rPr>
              <a:t> CSI College of Engineering</a:t>
            </a:r>
          </a:p>
          <a:p>
            <a:r>
              <a:rPr lang="en-US" sz="2000" b="1" dirty="0" smtClean="0">
                <a:solidFill>
                  <a:schemeClr val="accent1">
                    <a:lumMod val="75000"/>
                  </a:schemeClr>
                </a:solidFill>
                <a:latin typeface="Arial"/>
                <a:cs typeface="Arial"/>
              </a:rPr>
              <a:t>                        B.E Mechanical Engineering</a:t>
            </a:r>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xmlns=""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83).png"/>
          <p:cNvPicPr>
            <a:picLocks noChangeAspect="1"/>
          </p:cNvPicPr>
          <p:nvPr/>
        </p:nvPicPr>
        <p:blipFill>
          <a:blip r:embed="rId2"/>
          <a:stretch>
            <a:fillRect/>
          </a:stretch>
        </p:blipFill>
        <p:spPr>
          <a:xfrm>
            <a:off x="936350" y="729235"/>
            <a:ext cx="4881715" cy="2744624"/>
          </a:xfrm>
          <a:prstGeom prst="rect">
            <a:avLst/>
          </a:prstGeom>
        </p:spPr>
      </p:pic>
      <p:pic>
        <p:nvPicPr>
          <p:cNvPr id="3" name="Picture 2" descr="Screenshot (384).png"/>
          <p:cNvPicPr>
            <a:picLocks noChangeAspect="1"/>
          </p:cNvPicPr>
          <p:nvPr/>
        </p:nvPicPr>
        <p:blipFill>
          <a:blip r:embed="rId3"/>
          <a:stretch>
            <a:fillRect/>
          </a:stretch>
        </p:blipFill>
        <p:spPr>
          <a:xfrm>
            <a:off x="6808723" y="643261"/>
            <a:ext cx="4881715" cy="2744624"/>
          </a:xfrm>
          <a:prstGeom prst="rect">
            <a:avLst/>
          </a:prstGeom>
        </p:spPr>
      </p:pic>
      <p:pic>
        <p:nvPicPr>
          <p:cNvPr id="4" name="Picture 3" descr="Screenshot (385).png"/>
          <p:cNvPicPr>
            <a:picLocks noChangeAspect="1"/>
          </p:cNvPicPr>
          <p:nvPr/>
        </p:nvPicPr>
        <p:blipFill>
          <a:blip r:embed="rId4"/>
          <a:stretch>
            <a:fillRect/>
          </a:stretch>
        </p:blipFill>
        <p:spPr>
          <a:xfrm>
            <a:off x="882387" y="3580706"/>
            <a:ext cx="4881715" cy="2744624"/>
          </a:xfrm>
          <a:prstGeom prst="rect">
            <a:avLst/>
          </a:prstGeom>
        </p:spPr>
      </p:pic>
      <p:pic>
        <p:nvPicPr>
          <p:cNvPr id="5" name="Picture 4" descr="Screenshot (386).png"/>
          <p:cNvPicPr>
            <a:picLocks noChangeAspect="1"/>
          </p:cNvPicPr>
          <p:nvPr/>
        </p:nvPicPr>
        <p:blipFill>
          <a:blip r:embed="rId5"/>
          <a:stretch>
            <a:fillRect/>
          </a:stretch>
        </p:blipFill>
        <p:spPr>
          <a:xfrm>
            <a:off x="6843253" y="3509481"/>
            <a:ext cx="4881715" cy="27446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87).png"/>
          <p:cNvPicPr>
            <a:picLocks noChangeAspect="1"/>
          </p:cNvPicPr>
          <p:nvPr/>
        </p:nvPicPr>
        <p:blipFill>
          <a:blip r:embed="rId2"/>
          <a:stretch>
            <a:fillRect/>
          </a:stretch>
        </p:blipFill>
        <p:spPr>
          <a:xfrm>
            <a:off x="1291671" y="833108"/>
            <a:ext cx="4380773" cy="2462982"/>
          </a:xfrm>
          <a:prstGeom prst="rect">
            <a:avLst/>
          </a:prstGeom>
        </p:spPr>
      </p:pic>
      <p:pic>
        <p:nvPicPr>
          <p:cNvPr id="3" name="Picture 2" descr="Screenshot (388).png"/>
          <p:cNvPicPr>
            <a:picLocks noChangeAspect="1"/>
          </p:cNvPicPr>
          <p:nvPr/>
        </p:nvPicPr>
        <p:blipFill>
          <a:blip r:embed="rId3"/>
          <a:stretch>
            <a:fillRect/>
          </a:stretch>
        </p:blipFill>
        <p:spPr>
          <a:xfrm>
            <a:off x="7488510" y="1027354"/>
            <a:ext cx="4380773" cy="2462982"/>
          </a:xfrm>
          <a:prstGeom prst="rect">
            <a:avLst/>
          </a:prstGeom>
        </p:spPr>
      </p:pic>
      <p:pic>
        <p:nvPicPr>
          <p:cNvPr id="4" name="Picture 3" descr="Screenshot (389).png"/>
          <p:cNvPicPr>
            <a:picLocks noChangeAspect="1"/>
          </p:cNvPicPr>
          <p:nvPr/>
        </p:nvPicPr>
        <p:blipFill>
          <a:blip r:embed="rId4"/>
          <a:stretch>
            <a:fillRect/>
          </a:stretch>
        </p:blipFill>
        <p:spPr>
          <a:xfrm>
            <a:off x="1281954" y="3920554"/>
            <a:ext cx="4380773" cy="2462982"/>
          </a:xfrm>
          <a:prstGeom prst="rect">
            <a:avLst/>
          </a:prstGeom>
        </p:spPr>
      </p:pic>
      <p:pic>
        <p:nvPicPr>
          <p:cNvPr id="5" name="Picture 4" descr="Screenshot (390).png"/>
          <p:cNvPicPr>
            <a:picLocks noChangeAspect="1"/>
          </p:cNvPicPr>
          <p:nvPr/>
        </p:nvPicPr>
        <p:blipFill>
          <a:blip r:embed="rId5"/>
          <a:stretch>
            <a:fillRect/>
          </a:stretch>
        </p:blipFill>
        <p:spPr>
          <a:xfrm>
            <a:off x="7493542" y="3996812"/>
            <a:ext cx="4380773" cy="24629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91).png"/>
          <p:cNvPicPr>
            <a:picLocks noChangeAspect="1"/>
          </p:cNvPicPr>
          <p:nvPr/>
        </p:nvPicPr>
        <p:blipFill>
          <a:blip r:embed="rId2"/>
          <a:stretch>
            <a:fillRect/>
          </a:stretch>
        </p:blipFill>
        <p:spPr>
          <a:xfrm>
            <a:off x="926458" y="1083832"/>
            <a:ext cx="4260058" cy="2395113"/>
          </a:xfrm>
          <a:prstGeom prst="rect">
            <a:avLst/>
          </a:prstGeom>
        </p:spPr>
      </p:pic>
      <p:pic>
        <p:nvPicPr>
          <p:cNvPr id="3" name="Picture 2" descr="Screenshot (392).png"/>
          <p:cNvPicPr>
            <a:picLocks noChangeAspect="1"/>
          </p:cNvPicPr>
          <p:nvPr/>
        </p:nvPicPr>
        <p:blipFill>
          <a:blip r:embed="rId3"/>
          <a:stretch>
            <a:fillRect/>
          </a:stretch>
        </p:blipFill>
        <p:spPr>
          <a:xfrm>
            <a:off x="914226" y="3785303"/>
            <a:ext cx="4260058" cy="2395113"/>
          </a:xfrm>
          <a:prstGeom prst="rect">
            <a:avLst/>
          </a:prstGeom>
        </p:spPr>
      </p:pic>
      <p:pic>
        <p:nvPicPr>
          <p:cNvPr id="4" name="Picture 3" descr="Screenshot (393).png"/>
          <p:cNvPicPr>
            <a:picLocks noChangeAspect="1"/>
          </p:cNvPicPr>
          <p:nvPr/>
        </p:nvPicPr>
        <p:blipFill>
          <a:blip r:embed="rId4"/>
          <a:stretch>
            <a:fillRect/>
          </a:stretch>
        </p:blipFill>
        <p:spPr>
          <a:xfrm>
            <a:off x="7465026" y="1000374"/>
            <a:ext cx="4260058" cy="2395113"/>
          </a:xfrm>
          <a:prstGeom prst="rect">
            <a:avLst/>
          </a:prstGeom>
        </p:spPr>
      </p:pic>
      <p:pic>
        <p:nvPicPr>
          <p:cNvPr id="5" name="Picture 4" descr="Screenshot (394).png"/>
          <p:cNvPicPr>
            <a:picLocks noChangeAspect="1"/>
          </p:cNvPicPr>
          <p:nvPr/>
        </p:nvPicPr>
        <p:blipFill>
          <a:blip r:embed="rId5"/>
          <a:stretch>
            <a:fillRect/>
          </a:stretch>
        </p:blipFill>
        <p:spPr>
          <a:xfrm>
            <a:off x="7482290" y="3746090"/>
            <a:ext cx="4260058" cy="23951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95).png"/>
          <p:cNvPicPr>
            <a:picLocks noChangeAspect="1"/>
          </p:cNvPicPr>
          <p:nvPr/>
        </p:nvPicPr>
        <p:blipFill>
          <a:blip r:embed="rId2"/>
          <a:stretch>
            <a:fillRect/>
          </a:stretch>
        </p:blipFill>
        <p:spPr>
          <a:xfrm>
            <a:off x="525127" y="811161"/>
            <a:ext cx="4587648" cy="2579293"/>
          </a:xfrm>
          <a:prstGeom prst="rect">
            <a:avLst/>
          </a:prstGeom>
        </p:spPr>
      </p:pic>
      <p:pic>
        <p:nvPicPr>
          <p:cNvPr id="3" name="Picture 2" descr="Screenshot (396).png"/>
          <p:cNvPicPr>
            <a:picLocks noChangeAspect="1"/>
          </p:cNvPicPr>
          <p:nvPr/>
        </p:nvPicPr>
        <p:blipFill>
          <a:blip r:embed="rId3"/>
          <a:stretch>
            <a:fillRect/>
          </a:stretch>
        </p:blipFill>
        <p:spPr>
          <a:xfrm>
            <a:off x="586636" y="3689611"/>
            <a:ext cx="4587648" cy="2579293"/>
          </a:xfrm>
          <a:prstGeom prst="rect">
            <a:avLst/>
          </a:prstGeom>
        </p:spPr>
      </p:pic>
      <p:pic>
        <p:nvPicPr>
          <p:cNvPr id="4" name="Picture 3" descr="Screenshot (397).png"/>
          <p:cNvPicPr>
            <a:picLocks noChangeAspect="1"/>
          </p:cNvPicPr>
          <p:nvPr/>
        </p:nvPicPr>
        <p:blipFill>
          <a:blip r:embed="rId4"/>
          <a:stretch>
            <a:fillRect/>
          </a:stretch>
        </p:blipFill>
        <p:spPr>
          <a:xfrm>
            <a:off x="6945707" y="830939"/>
            <a:ext cx="4587648" cy="2579293"/>
          </a:xfrm>
          <a:prstGeom prst="rect">
            <a:avLst/>
          </a:prstGeom>
        </p:spPr>
      </p:pic>
      <p:pic>
        <p:nvPicPr>
          <p:cNvPr id="5" name="Picture 4" descr="Screenshot (398).png"/>
          <p:cNvPicPr>
            <a:picLocks noChangeAspect="1"/>
          </p:cNvPicPr>
          <p:nvPr/>
        </p:nvPicPr>
        <p:blipFill>
          <a:blip r:embed="rId5"/>
          <a:stretch>
            <a:fillRect/>
          </a:stretch>
        </p:blipFill>
        <p:spPr>
          <a:xfrm>
            <a:off x="7036713" y="3738886"/>
            <a:ext cx="4587648" cy="25792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6" name="TextBox 5"/>
          <p:cNvSpPr txBox="1"/>
          <p:nvPr/>
        </p:nvSpPr>
        <p:spPr>
          <a:xfrm>
            <a:off x="678426" y="1622323"/>
            <a:ext cx="10943303" cy="3539430"/>
          </a:xfrm>
          <a:prstGeom prst="rect">
            <a:avLst/>
          </a:prstGeom>
          <a:noFill/>
        </p:spPr>
        <p:txBody>
          <a:bodyPr wrap="square" rtlCol="0">
            <a:spAutoFit/>
          </a:bodyPr>
          <a:lstStyle/>
          <a:p>
            <a:pPr algn="just"/>
            <a:r>
              <a:rPr lang="en-US" sz="2800" dirty="0" smtClean="0"/>
              <a:t>                                           In conclusion, a comprehensive world risk analysis is a vital tool for understanding, prioritizing, and mitigating global risks across economic, environmental, geopolitical, and societal domains. Through a systematic approach that integrates data collection, risk assessment, prioritization, and mitigation strategy generation, stakeholders can gain valuable insights into complex risk landscapes and make informed decisions to enhance resilience and preparedness.</a:t>
            </a:r>
            <a:endParaRPr lang="en-US" sz="2800" dirty="0"/>
          </a:p>
        </p:txBody>
      </p:sp>
    </p:spTree>
    <p:extLst>
      <p:ext uri="{BB962C8B-B14F-4D97-AF65-F5344CB8AC3E}">
        <p14:creationId xmlns:p14="http://schemas.microsoft.com/office/powerpoint/2010/main" xmlns="" val="318331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6638FD1-D00E-E75B-705C-564F06D93D7B}"/>
              </a:ext>
            </a:extLst>
          </p:cNvPr>
          <p:cNvSpPr>
            <a:spLocks noGrp="1"/>
          </p:cNvSpPr>
          <p:nvPr>
            <p:ph idx="1"/>
          </p:nvPr>
        </p:nvSpPr>
        <p:spPr/>
        <p:txBody>
          <a:bodyPr/>
          <a:lstStyle/>
          <a:p>
            <a:pPr marL="0" indent="0">
              <a:buNone/>
            </a:pPr>
            <a:endParaRPr lang="en-US" sz="2000" b="1" dirty="0"/>
          </a:p>
          <a:p>
            <a:pPr marL="305435" indent="-305435"/>
            <a:endParaRPr lang="en-US" dirty="0"/>
          </a:p>
        </p:txBody>
      </p:sp>
      <p:sp>
        <p:nvSpPr>
          <p:cNvPr id="5" name="Title 4">
            <a:extLst>
              <a:ext uri="{FF2B5EF4-FFF2-40B4-BE49-F238E27FC236}">
                <a16:creationId xmlns:a16="http://schemas.microsoft.com/office/drawing/2014/main" xmlns=""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
        <p:nvSpPr>
          <p:cNvPr id="4" name="TextBox 3"/>
          <p:cNvSpPr txBox="1"/>
          <p:nvPr/>
        </p:nvSpPr>
        <p:spPr>
          <a:xfrm>
            <a:off x="575187" y="1592826"/>
            <a:ext cx="11120284" cy="1200329"/>
          </a:xfrm>
          <a:prstGeom prst="rect">
            <a:avLst/>
          </a:prstGeom>
          <a:noFill/>
        </p:spPr>
        <p:txBody>
          <a:bodyPr wrap="square" rtlCol="0">
            <a:spAutoFit/>
          </a:bodyPr>
          <a:lstStyle/>
          <a:p>
            <a:pPr algn="just"/>
            <a:r>
              <a:rPr lang="en-US" dirty="0" smtClean="0"/>
              <a:t>                                                             The future scope of world risk analysis is expansive and dynamic, driven by technological advancements, evolving risk landscapes, global interconnectivity, and the increasing need for resilience in the face of complex challenges. Here are several areas that represent the future scope of world risk analysis:</a:t>
            </a:r>
          </a:p>
        </p:txBody>
      </p:sp>
      <p:sp>
        <p:nvSpPr>
          <p:cNvPr id="6" name="TextBox 5"/>
          <p:cNvSpPr txBox="1"/>
          <p:nvPr/>
        </p:nvSpPr>
        <p:spPr>
          <a:xfrm>
            <a:off x="3052874" y="2875933"/>
            <a:ext cx="8539316" cy="4247317"/>
          </a:xfrm>
          <a:prstGeom prst="rect">
            <a:avLst/>
          </a:prstGeom>
          <a:noFill/>
        </p:spPr>
        <p:txBody>
          <a:bodyPr wrap="square" rtlCol="0">
            <a:spAutoFit/>
          </a:bodyPr>
          <a:lstStyle/>
          <a:p>
            <a:pPr>
              <a:lnSpc>
                <a:spcPct val="150000"/>
              </a:lnSpc>
              <a:buFont typeface="Wingdings" pitchFamily="2" charset="2"/>
              <a:buChar char="v"/>
            </a:pPr>
            <a:r>
              <a:rPr lang="en-US" dirty="0" smtClean="0"/>
              <a:t>Integration of Emerging Technologies</a:t>
            </a:r>
          </a:p>
          <a:p>
            <a:pPr>
              <a:lnSpc>
                <a:spcPct val="150000"/>
              </a:lnSpc>
              <a:buFont typeface="Wingdings" pitchFamily="2" charset="2"/>
              <a:buChar char="v"/>
            </a:pPr>
            <a:r>
              <a:rPr lang="en-US" dirty="0" smtClean="0"/>
              <a:t>Enhanced Predictive Analytics</a:t>
            </a:r>
          </a:p>
          <a:p>
            <a:pPr>
              <a:lnSpc>
                <a:spcPct val="150000"/>
              </a:lnSpc>
              <a:buFont typeface="Wingdings" pitchFamily="2" charset="2"/>
              <a:buChar char="v"/>
            </a:pPr>
            <a:r>
              <a:rPr lang="en-US" dirty="0" smtClean="0"/>
              <a:t>Climate Change and Environmental Risks</a:t>
            </a:r>
          </a:p>
          <a:p>
            <a:pPr>
              <a:lnSpc>
                <a:spcPct val="150000"/>
              </a:lnSpc>
              <a:buFont typeface="Wingdings" pitchFamily="2" charset="2"/>
              <a:buChar char="v"/>
            </a:pPr>
            <a:r>
              <a:rPr lang="en-US" dirty="0" smtClean="0"/>
              <a:t>Health and Pandemic Risks</a:t>
            </a:r>
          </a:p>
          <a:p>
            <a:pPr>
              <a:lnSpc>
                <a:spcPct val="150000"/>
              </a:lnSpc>
              <a:buFont typeface="Wingdings" pitchFamily="2" charset="2"/>
              <a:buChar char="v"/>
            </a:pPr>
            <a:r>
              <a:rPr lang="en-US" dirty="0" smtClean="0"/>
              <a:t>Geopolitical Instability and Conflict Risks</a:t>
            </a:r>
          </a:p>
          <a:p>
            <a:pPr>
              <a:lnSpc>
                <a:spcPct val="150000"/>
              </a:lnSpc>
              <a:buFont typeface="Wingdings" pitchFamily="2" charset="2"/>
              <a:buChar char="v"/>
            </a:pPr>
            <a:r>
              <a:rPr lang="en-US" dirty="0" smtClean="0"/>
              <a:t>Supply Chain and Economic Risks</a:t>
            </a:r>
          </a:p>
          <a:p>
            <a:pPr>
              <a:lnSpc>
                <a:spcPct val="150000"/>
              </a:lnSpc>
              <a:buFont typeface="Wingdings" pitchFamily="2" charset="2"/>
              <a:buChar char="v"/>
            </a:pPr>
            <a:r>
              <a:rPr lang="en-US" dirty="0" smtClean="0"/>
              <a:t>Social and Humanitarian Risks</a:t>
            </a:r>
          </a:p>
          <a:p>
            <a:pPr>
              <a:lnSpc>
                <a:spcPct val="150000"/>
              </a:lnSpc>
              <a:buFont typeface="Wingdings" pitchFamily="2" charset="2"/>
              <a:buChar char="v"/>
            </a:pPr>
            <a:r>
              <a:rPr lang="en-US" dirty="0" smtClean="0"/>
              <a:t>Regulatory and Compliance Risks</a:t>
            </a:r>
          </a:p>
          <a:p>
            <a:pPr>
              <a:lnSpc>
                <a:spcPct val="150000"/>
              </a:lnSpc>
              <a:buFont typeface="Wingdings" pitchFamily="2" charset="2"/>
              <a:buChar char="v"/>
            </a:pPr>
            <a:r>
              <a:rPr lang="en-US" dirty="0" smtClean="0"/>
              <a:t>Interdisciplinary Approaches</a:t>
            </a:r>
          </a:p>
          <a:p>
            <a:pPr>
              <a:lnSpc>
                <a:spcPct val="150000"/>
              </a:lnSpc>
              <a:buFont typeface="Wingdings" pitchFamily="2" charset="2"/>
              <a:buChar char="v"/>
            </a:pPr>
            <a:endParaRPr lang="en-US" dirty="0"/>
          </a:p>
        </p:txBody>
      </p:sp>
    </p:spTree>
    <p:extLst>
      <p:ext uri="{BB962C8B-B14F-4D97-AF65-F5344CB8AC3E}">
        <p14:creationId xmlns:p14="http://schemas.microsoft.com/office/powerpoint/2010/main" xmlns="" val="61488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4" name="TextBox 3"/>
          <p:cNvSpPr txBox="1"/>
          <p:nvPr/>
        </p:nvSpPr>
        <p:spPr>
          <a:xfrm>
            <a:off x="619432" y="1238865"/>
            <a:ext cx="11105536" cy="5632311"/>
          </a:xfrm>
          <a:prstGeom prst="rect">
            <a:avLst/>
          </a:prstGeom>
          <a:noFill/>
        </p:spPr>
        <p:txBody>
          <a:bodyPr wrap="square" rtlCol="0">
            <a:spAutoFit/>
          </a:bodyPr>
          <a:lstStyle/>
          <a:p>
            <a:pPr>
              <a:buFont typeface="Wingdings" pitchFamily="2" charset="2"/>
              <a:buChar char="ü"/>
            </a:pPr>
            <a:r>
              <a:rPr lang="en-US" dirty="0" smtClean="0">
                <a:hlinkClick r:id="rId2"/>
              </a:rPr>
              <a:t>International Risk Governance Council (IRGC)</a:t>
            </a:r>
            <a:r>
              <a:rPr lang="en-US" dirty="0" smtClean="0"/>
              <a:t>: The IRGC offers expertise and resources on risk governance, risk analysis, and risk management practices at the global level.</a:t>
            </a:r>
          </a:p>
          <a:p>
            <a:pPr>
              <a:buFont typeface="Wingdings" pitchFamily="2" charset="2"/>
              <a:buChar char="ü"/>
            </a:pPr>
            <a:r>
              <a:rPr lang="en-US" dirty="0" smtClean="0">
                <a:hlinkClick r:id="rId3"/>
              </a:rPr>
              <a:t>United Nations Office for Disaster Risk Reduction (UNDRR)</a:t>
            </a:r>
            <a:r>
              <a:rPr lang="en-US" dirty="0" smtClean="0"/>
              <a:t>: UNDRR focuses on disaster risk reduction, resilience-building, and risk analysis globally, providing publications and tools for risk assessment and management.</a:t>
            </a:r>
          </a:p>
          <a:p>
            <a:pPr>
              <a:buFont typeface="Wingdings" pitchFamily="2" charset="2"/>
              <a:buChar char="ü"/>
            </a:pPr>
            <a:r>
              <a:rPr lang="en-US" dirty="0" smtClean="0"/>
              <a:t>OECD Risk Governance Initiative: The OECD's Risk Governance Initiative offers reports, guidelines, and case studies on risk governance, risk assessment, and regulatory approaches.</a:t>
            </a:r>
          </a:p>
          <a:p>
            <a:pPr>
              <a:buFont typeface="Wingdings" pitchFamily="2" charset="2"/>
              <a:buChar char="ü"/>
            </a:pPr>
            <a:r>
              <a:rPr lang="en-US" dirty="0" smtClean="0">
                <a:hlinkClick r:id="rId4"/>
              </a:rPr>
              <a:t>Risk Analysis Journal</a:t>
            </a:r>
            <a:r>
              <a:rPr lang="en-US" dirty="0" smtClean="0"/>
              <a:t>: The Risk Analysis journal publishes peer-reviewed research on risk analysis methodologies, case studies, and theoretical frameworks.</a:t>
            </a:r>
          </a:p>
          <a:p>
            <a:pPr>
              <a:buFont typeface="Wingdings" pitchFamily="2" charset="2"/>
              <a:buChar char="ü"/>
            </a:pPr>
            <a:r>
              <a:rPr lang="en-US" dirty="0" smtClean="0"/>
              <a:t>Journal of Risk Research: The Journal of Risk Research covers a wide range of topics related to risk analysis, risk management, and risk communication.</a:t>
            </a:r>
          </a:p>
          <a:p>
            <a:pPr>
              <a:buFont typeface="Wingdings" pitchFamily="2" charset="2"/>
              <a:buChar char="ü"/>
            </a:pPr>
            <a:r>
              <a:rPr lang="en-US" dirty="0" smtClean="0">
                <a:hlinkClick r:id="rId5"/>
              </a:rPr>
              <a:t>United Nations</a:t>
            </a:r>
            <a:r>
              <a:rPr lang="en-US" dirty="0" smtClean="0"/>
              <a:t>: The United Nations website provides access to reports, data, and publications on global risks, sustainable development goals, and international cooperation in risk management.</a:t>
            </a:r>
          </a:p>
          <a:p>
            <a:pPr>
              <a:buFont typeface="Wingdings" pitchFamily="2" charset="2"/>
              <a:buChar char="ü"/>
            </a:pPr>
            <a:r>
              <a:rPr lang="en-US" dirty="0" smtClean="0">
                <a:hlinkClick r:id="rId6"/>
              </a:rPr>
              <a:t>World Bank</a:t>
            </a:r>
            <a:r>
              <a:rPr lang="en-US" dirty="0" smtClean="0"/>
              <a:t>: The World Bank offers reports and resources on global risks, climate change impacts, disaster risk management, and resilience-building efforts.</a:t>
            </a:r>
          </a:p>
          <a:p>
            <a:pPr>
              <a:buFont typeface="Wingdings" pitchFamily="2" charset="2"/>
              <a:buChar char="ü"/>
            </a:pPr>
            <a:r>
              <a:rPr lang="en-US" dirty="0" smtClean="0">
                <a:hlinkClick r:id="rId7"/>
              </a:rPr>
              <a:t>European Union Agency for Fundamental Rights (EUAFR)</a:t>
            </a:r>
            <a:r>
              <a:rPr lang="en-US" dirty="0" smtClean="0"/>
              <a:t>: The EUAFR focuses on fundamental rights and offers insights into social risks, human rights challenges, and risk assessment methodologies.</a:t>
            </a:r>
          </a:p>
          <a:p>
            <a:pPr>
              <a:buFont typeface="Wingdings" pitchFamily="2" charset="2"/>
              <a:buChar char="ü"/>
            </a:pPr>
            <a:r>
              <a:rPr lang="en-US" dirty="0" smtClean="0">
                <a:hlinkClick r:id="rId8"/>
              </a:rPr>
              <a:t>US Environmental Protection Agency (EPA)</a:t>
            </a:r>
            <a:r>
              <a:rPr lang="en-US" dirty="0" smtClean="0"/>
              <a:t>: The EPA website provides data, tools, and reports on environmental risks, climate change impacts, and risk assessment approaches.</a:t>
            </a:r>
          </a:p>
          <a:p>
            <a:pPr>
              <a:buFont typeface="Wingdings" pitchFamily="2" charset="2"/>
              <a:buChar char="ü"/>
            </a:pPr>
            <a:endParaRPr lang="en-US" dirty="0"/>
          </a:p>
        </p:txBody>
      </p:sp>
    </p:spTree>
    <p:extLst>
      <p:ext uri="{BB962C8B-B14F-4D97-AF65-F5344CB8AC3E}">
        <p14:creationId xmlns:p14="http://schemas.microsoft.com/office/powerpoint/2010/main" xmlns="" val="728950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E4CA82-64EC-4D4E-A5E5-3EBB66E7B24C}"/>
              </a:ext>
            </a:extLst>
          </p:cNvPr>
          <p:cNvSpPr>
            <a:spLocks noGrp="1"/>
          </p:cNvSpPr>
          <p:nvPr>
            <p:ph type="title"/>
          </p:nvPr>
        </p:nvSpPr>
        <p:spPr>
          <a:xfrm>
            <a:off x="1463041" y="2766218"/>
            <a:ext cx="9298744" cy="1325563"/>
          </a:xfrm>
        </p:spPr>
        <p:txBody>
          <a:bodyPr>
            <a:normAutofit/>
          </a:bodyPr>
          <a:lstStyle/>
          <a:p>
            <a:pPr algn="ctr"/>
            <a:r>
              <a:rPr lang="en-US" sz="540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xmlns=""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xmlns=""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xmlns=""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4" name="TextBox 3"/>
          <p:cNvSpPr txBox="1"/>
          <p:nvPr/>
        </p:nvSpPr>
        <p:spPr>
          <a:xfrm>
            <a:off x="648929" y="1858297"/>
            <a:ext cx="11223522" cy="3046988"/>
          </a:xfrm>
          <a:prstGeom prst="rect">
            <a:avLst/>
          </a:prstGeom>
          <a:noFill/>
        </p:spPr>
        <p:txBody>
          <a:bodyPr wrap="square" rtlCol="0">
            <a:spAutoFit/>
          </a:bodyPr>
          <a:lstStyle/>
          <a:p>
            <a:pPr algn="just"/>
            <a:r>
              <a:rPr lang="en-US" sz="3200" dirty="0" smtClean="0"/>
              <a:t>                                                           Develop a comprehensive world risk analysis framework that evaluates and prioritizes global risks across economic, environmental, geopolitical, and societal domains. The analysis should identify potential threats, assess their likelihood and impact, and propose mitigation strategies to enhance global resilience and preparedness.</a:t>
            </a:r>
            <a:endParaRPr lang="en-US" sz="3200" dirty="0"/>
          </a:p>
        </p:txBody>
      </p:sp>
    </p:spTree>
    <p:extLst>
      <p:ext uri="{BB962C8B-B14F-4D97-AF65-F5344CB8AC3E}">
        <p14:creationId xmlns:p14="http://schemas.microsoft.com/office/powerpoint/2010/main" xmlns=""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Proposed Solution</a:t>
            </a:r>
            <a:endParaRPr lang="en-US" sz="4400"/>
          </a:p>
        </p:txBody>
      </p:sp>
      <p:sp>
        <p:nvSpPr>
          <p:cNvPr id="2" name="Content Placeholder 1">
            <a:extLst>
              <a:ext uri="{FF2B5EF4-FFF2-40B4-BE49-F238E27FC236}">
                <a16:creationId xmlns:a16="http://schemas.microsoft.com/office/drawing/2014/main" xmlns=""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200" b="1" dirty="0">
              <a:latin typeface="Calibri"/>
              <a:cs typeface="Calibri"/>
            </a:endParaRPr>
          </a:p>
          <a:p>
            <a:pPr marL="0" indent="0">
              <a:buNone/>
            </a:pPr>
            <a:endParaRPr lang="en-IN" dirty="0"/>
          </a:p>
        </p:txBody>
      </p:sp>
      <p:sp>
        <p:nvSpPr>
          <p:cNvPr id="4" name="TextBox 3"/>
          <p:cNvSpPr txBox="1"/>
          <p:nvPr/>
        </p:nvSpPr>
        <p:spPr>
          <a:xfrm>
            <a:off x="560440" y="1135626"/>
            <a:ext cx="11149780" cy="5632311"/>
          </a:xfrm>
          <a:prstGeom prst="rect">
            <a:avLst/>
          </a:prstGeom>
          <a:noFill/>
        </p:spPr>
        <p:txBody>
          <a:bodyPr wrap="square" rtlCol="0">
            <a:spAutoFit/>
          </a:bodyPr>
          <a:lstStyle/>
          <a:p>
            <a:pPr>
              <a:buFont typeface="Wingdings" pitchFamily="2" charset="2"/>
              <a:buChar char="v"/>
            </a:pPr>
            <a:r>
              <a:rPr lang="en-US" sz="2000" b="1" dirty="0" smtClean="0"/>
              <a:t>Risk Identification:</a:t>
            </a:r>
            <a:r>
              <a:rPr lang="en-US" sz="2000" dirty="0" smtClean="0"/>
              <a:t> Identify and categorize potential risks across various domains such as economic, environmental, geopolitical, and societal. This may include risks like natural disasters, economic recessions, political instability, pandemics, </a:t>
            </a:r>
            <a:r>
              <a:rPr lang="en-US" sz="2000" dirty="0" err="1" smtClean="0"/>
              <a:t>cybersecurity</a:t>
            </a:r>
            <a:r>
              <a:rPr lang="en-US" sz="2000" dirty="0" smtClean="0"/>
              <a:t> threats, climate change impacts, etc.</a:t>
            </a:r>
          </a:p>
          <a:p>
            <a:pPr>
              <a:buFont typeface="Wingdings" pitchFamily="2" charset="2"/>
              <a:buChar char="v"/>
            </a:pPr>
            <a:r>
              <a:rPr lang="en-US" sz="2000" b="1" dirty="0" smtClean="0"/>
              <a:t>Risk Assessment:</a:t>
            </a:r>
            <a:r>
              <a:rPr lang="en-US" sz="2000" dirty="0" smtClean="0"/>
              <a:t> Evaluate the likelihood and potential impact of each identified risk. Use quantitative and qualitative methods to assess the severity of consequences and the probability of occurrence. Consider historical data, expert opinions, and predictive modeling to inform the assessment.</a:t>
            </a:r>
          </a:p>
          <a:p>
            <a:pPr>
              <a:buFont typeface="Wingdings" pitchFamily="2" charset="2"/>
              <a:buChar char="v"/>
            </a:pPr>
            <a:r>
              <a:rPr lang="en-US" sz="2000" b="1" dirty="0" smtClean="0"/>
              <a:t>Prioritization:</a:t>
            </a:r>
            <a:r>
              <a:rPr lang="en-US" sz="2000" dirty="0" smtClean="0"/>
              <a:t> Prioritize risks based on their severity, likelihood, and potential impact on global stability, economy, environment, and society. Develop a risk ranking or scoring system to prioritize high-risk areas that require immediate attention and mitigation efforts.</a:t>
            </a:r>
          </a:p>
          <a:p>
            <a:pPr>
              <a:buFont typeface="Wingdings" pitchFamily="2" charset="2"/>
              <a:buChar char="v"/>
            </a:pPr>
            <a:r>
              <a:rPr lang="en-US" sz="2000" b="1" dirty="0" smtClean="0"/>
              <a:t>Technology Integration:</a:t>
            </a:r>
            <a:r>
              <a:rPr lang="en-US" sz="2000" dirty="0" smtClean="0"/>
              <a:t> Leverage advanced technologies such as data analytics, artificial intelligence, machine learning, remote sensing, and modeling simulations to enhance the accuracy and predictive capabilities of the risk analysis. Use real-time data and monitoring systems to improve early warning mechanisms and response readiness.</a:t>
            </a:r>
          </a:p>
          <a:p>
            <a:pPr>
              <a:buFont typeface="Wingdings" pitchFamily="2" charset="2"/>
              <a:buChar char="v"/>
            </a:pPr>
            <a:r>
              <a:rPr lang="en-US" sz="2000" b="1" dirty="0" smtClean="0"/>
              <a:t>Capacity Building:</a:t>
            </a:r>
            <a:r>
              <a:rPr lang="en-US" sz="2000" dirty="0" smtClean="0"/>
              <a:t> Invest in capacity building initiatives at the national and international levels to enhance resilience, disaster preparedness, crisis response capabilities, and risk management practices. Empower communities, organizations, and governments with the knowledge, skills, and resources needed to address complex global risks effectively</a:t>
            </a:r>
          </a:p>
        </p:txBody>
      </p:sp>
    </p:spTree>
    <p:extLst>
      <p:ext uri="{BB962C8B-B14F-4D97-AF65-F5344CB8AC3E}">
        <p14:creationId xmlns:p14="http://schemas.microsoft.com/office/powerpoint/2010/main" xmlns=""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a:ea typeface="+mj-lt"/>
                <a:cs typeface="Arial"/>
              </a:rPr>
              <a:t>System  Approach</a:t>
            </a:r>
            <a:endParaRPr lang="en-US" sz="4400">
              <a:solidFill>
                <a:schemeClr val="accent1"/>
              </a:solidFill>
              <a:latin typeface="Calibri Light"/>
              <a:cs typeface="Calibri Light"/>
            </a:endParaRPr>
          </a:p>
        </p:txBody>
      </p:sp>
      <p:sp>
        <p:nvSpPr>
          <p:cNvPr id="4" name="TextBox 3"/>
          <p:cNvSpPr txBox="1"/>
          <p:nvPr/>
        </p:nvSpPr>
        <p:spPr>
          <a:xfrm>
            <a:off x="560438" y="948690"/>
            <a:ext cx="11208775" cy="6186309"/>
          </a:xfrm>
          <a:prstGeom prst="rect">
            <a:avLst/>
          </a:prstGeom>
          <a:noFill/>
        </p:spPr>
        <p:txBody>
          <a:bodyPr wrap="square" rtlCol="0">
            <a:spAutoFit/>
          </a:bodyPr>
          <a:lstStyle/>
          <a:p>
            <a:pPr algn="just"/>
            <a:r>
              <a:rPr lang="en-US" dirty="0" smtClean="0"/>
              <a:t>                                                                                              Developing a world risk analysis system involves a systematic approach that integrates various components and methodologies. Here's an outline of the approach:</a:t>
            </a:r>
          </a:p>
          <a:p>
            <a:endParaRPr lang="en-US" b="1" dirty="0" smtClean="0"/>
          </a:p>
          <a:p>
            <a:pPr>
              <a:buFont typeface="Wingdings" pitchFamily="2" charset="2"/>
              <a:buChar char="Ø"/>
            </a:pPr>
            <a:r>
              <a:rPr lang="en-US" b="1" dirty="0" smtClean="0"/>
              <a:t>Define Objectives and Scope:</a:t>
            </a:r>
            <a:r>
              <a:rPr lang="en-US" dirty="0" smtClean="0"/>
              <a:t> Clearly define the objectives of the risk analysis system, such as identifying global risks, prioritizing them, and developing mitigation strategies. Define the scope of the analysis, including the geographical coverage, risk categories, and time frame.</a:t>
            </a:r>
          </a:p>
          <a:p>
            <a:pPr>
              <a:buFont typeface="Wingdings" pitchFamily="2" charset="2"/>
              <a:buChar char="Ø"/>
            </a:pPr>
            <a:r>
              <a:rPr lang="en-US" b="1" dirty="0" smtClean="0"/>
              <a:t>Data Collection and Aggregation:</a:t>
            </a:r>
            <a:r>
              <a:rPr lang="en-US" dirty="0" smtClean="0"/>
              <a:t> Gather relevant data from multiple sources, including historical records, scientific studies, government reports, international organizations, expert opinions, and real-time data feeds. Aggregate and organize the data into a structured format for analysis.</a:t>
            </a:r>
          </a:p>
          <a:p>
            <a:pPr>
              <a:buFont typeface="Wingdings" pitchFamily="2" charset="2"/>
              <a:buChar char="Ø"/>
            </a:pPr>
            <a:r>
              <a:rPr lang="en-US" b="1" dirty="0" smtClean="0"/>
              <a:t>Risk Identification:</a:t>
            </a:r>
            <a:r>
              <a:rPr lang="en-US" dirty="0" smtClean="0"/>
              <a:t> Use data analysis techniques, risk assessment frameworks, and expert knowledge to identify potential risks across different domains such as economic, environmental, geopolitical, technological, and societal. Consider both traditional risks (e.g., natural disasters, economic crises) and emerging risks (e.g., </a:t>
            </a:r>
            <a:r>
              <a:rPr lang="en-US" dirty="0" err="1" smtClean="0"/>
              <a:t>cybersecurity</a:t>
            </a:r>
            <a:r>
              <a:rPr lang="en-US" dirty="0" smtClean="0"/>
              <a:t> threats, climate change impacts).</a:t>
            </a:r>
          </a:p>
          <a:p>
            <a:pPr>
              <a:buFont typeface="Wingdings" pitchFamily="2" charset="2"/>
              <a:buChar char="Ø"/>
            </a:pPr>
            <a:r>
              <a:rPr lang="en-US" b="1" dirty="0" smtClean="0"/>
              <a:t>Decision Support and Visualization:</a:t>
            </a:r>
            <a:r>
              <a:rPr lang="en-US" dirty="0" smtClean="0"/>
              <a:t> Provide decision support tools and visualizations to stakeholders, policymakers, and decision-makers to facilitate understanding, analysis, and decision-making. Use dashboards, interactive maps, scenario simulations, risk heat maps, trend analyses, and sensitivity analyses to communicate complex risk information effectively.</a:t>
            </a:r>
          </a:p>
          <a:p>
            <a:pPr>
              <a:buFont typeface="Wingdings" pitchFamily="2" charset="2"/>
              <a:buChar char="Ø"/>
            </a:pPr>
            <a:r>
              <a:rPr lang="en-US" b="1" dirty="0" smtClean="0"/>
              <a:t>Continuous Monitoring and Updating:</a:t>
            </a:r>
            <a:r>
              <a:rPr lang="en-US" dirty="0" smtClean="0"/>
              <a:t> Establish mechanisms for continuous monitoring, tracking, and updating of risk profiles, indicators, and trends. Use real-time data sources, monitoring systems, early warning systems, and feedback loops to detect emerging risks, assess changing conditions, and update risk assessments and mitigation strategies accordingly.</a:t>
            </a:r>
          </a:p>
          <a:p>
            <a:endParaRPr lang="en-US" dirty="0"/>
          </a:p>
        </p:txBody>
      </p:sp>
    </p:spTree>
    <p:extLst>
      <p:ext uri="{BB962C8B-B14F-4D97-AF65-F5344CB8AC3E}">
        <p14:creationId xmlns:p14="http://schemas.microsoft.com/office/powerpoint/2010/main" xmlns=""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a:xfrm>
            <a:off x="581192" y="554673"/>
            <a:ext cx="11029616" cy="530296"/>
          </a:xfrm>
        </p:spPr>
        <p:txBody>
          <a:bodyPr>
            <a:noAutofit/>
          </a:bodyPr>
          <a:lstStyle/>
          <a:p>
            <a:r>
              <a:rPr lang="en-US" sz="3200" b="1" dirty="0">
                <a:solidFill>
                  <a:schemeClr val="accent1"/>
                </a:solidFill>
                <a:latin typeface="Arial"/>
                <a:ea typeface="+mj-lt"/>
                <a:cs typeface="Arial"/>
              </a:rPr>
              <a:t>Algorithm &amp; Deployment</a:t>
            </a:r>
            <a:endParaRPr lang="en-US" sz="3200" dirty="0"/>
          </a:p>
        </p:txBody>
      </p:sp>
      <p:sp>
        <p:nvSpPr>
          <p:cNvPr id="4" name="TextBox 3"/>
          <p:cNvSpPr txBox="1"/>
          <p:nvPr/>
        </p:nvSpPr>
        <p:spPr>
          <a:xfrm>
            <a:off x="619433" y="992934"/>
            <a:ext cx="11238271" cy="5909310"/>
          </a:xfrm>
          <a:prstGeom prst="rect">
            <a:avLst/>
          </a:prstGeom>
          <a:noFill/>
        </p:spPr>
        <p:txBody>
          <a:bodyPr wrap="square" rtlCol="0">
            <a:spAutoFit/>
          </a:bodyPr>
          <a:lstStyle/>
          <a:p>
            <a:pPr algn="ctr"/>
            <a:r>
              <a:rPr lang="en-US" b="1" dirty="0" smtClean="0"/>
              <a:t>Algorithm for World Risk Analysis</a:t>
            </a:r>
          </a:p>
          <a:p>
            <a:r>
              <a:rPr lang="en-US" b="1" dirty="0" smtClean="0"/>
              <a:t>Step 1: Data Collection and Preprocessing</a:t>
            </a:r>
          </a:p>
          <a:p>
            <a:r>
              <a:rPr lang="en-US" b="1" dirty="0" smtClean="0"/>
              <a:t>Data Sources:</a:t>
            </a:r>
            <a:r>
              <a:rPr lang="en-US" dirty="0" smtClean="0"/>
              <a:t> Gather data from various sources such as historical records, scientific studies, government reports, international databases, news feeds, social media, and expert opinions.</a:t>
            </a:r>
          </a:p>
          <a:p>
            <a:r>
              <a:rPr lang="en-US" b="1" dirty="0" smtClean="0"/>
              <a:t>Data Preprocessing:</a:t>
            </a:r>
            <a:r>
              <a:rPr lang="en-US" dirty="0" smtClean="0"/>
              <a:t> Cleanse and preprocess the data by removing duplicates, handling missing values, standardizing formats, and transforming unstructured data into structured formats for analysis.</a:t>
            </a:r>
          </a:p>
          <a:p>
            <a:r>
              <a:rPr lang="en-US" b="1" dirty="0" smtClean="0"/>
              <a:t>Step 2: Risk Identification</a:t>
            </a:r>
          </a:p>
          <a:p>
            <a:r>
              <a:rPr lang="en-US" b="1" dirty="0" smtClean="0"/>
              <a:t>Domain Classification:</a:t>
            </a:r>
            <a:r>
              <a:rPr lang="en-US" dirty="0" smtClean="0"/>
              <a:t> Classify data into different risk domains (e.g., economic, environmental, geopolitical, societal) based on predefined categories or machine learning algorithms.</a:t>
            </a:r>
          </a:p>
          <a:p>
            <a:r>
              <a:rPr lang="en-US" b="1" dirty="0" smtClean="0"/>
              <a:t>Risk Detection:</a:t>
            </a:r>
            <a:r>
              <a:rPr lang="en-US" dirty="0" smtClean="0"/>
              <a:t> Use statistical analysis, machine learning models (e.g., clustering, classification), and natural language processing (NLP) techniques to detect potential risks within each domain.</a:t>
            </a:r>
          </a:p>
          <a:p>
            <a:r>
              <a:rPr lang="en-US" b="1" dirty="0" smtClean="0"/>
              <a:t>Step 3: Risk Assessment</a:t>
            </a:r>
          </a:p>
          <a:p>
            <a:r>
              <a:rPr lang="en-US" b="1" dirty="0" smtClean="0"/>
              <a:t>Quantitative Assessment:</a:t>
            </a:r>
            <a:r>
              <a:rPr lang="en-US" dirty="0" smtClean="0"/>
              <a:t> Apply quantitative methods (e.g., statistical analysis, predictive modeling) to assess the likelihood and impact of identified risks based on historical data and trend analysis.</a:t>
            </a:r>
          </a:p>
          <a:p>
            <a:r>
              <a:rPr lang="en-US" b="1" dirty="0" smtClean="0"/>
              <a:t>Qualitative Assessment:</a:t>
            </a:r>
            <a:r>
              <a:rPr lang="en-US" dirty="0" smtClean="0"/>
              <a:t> Incorporate qualitative factors (e.g., expert opinions, geopolitical analysis, scenario planning) to evaluate the severity, urgency, and systemic implications of risks.</a:t>
            </a:r>
          </a:p>
          <a:p>
            <a:r>
              <a:rPr lang="en-US" b="1" dirty="0" smtClean="0"/>
              <a:t>Step 4: Risk Prioritization</a:t>
            </a:r>
          </a:p>
          <a:p>
            <a:r>
              <a:rPr lang="en-US" b="1" dirty="0" smtClean="0"/>
              <a:t>Scoring System:</a:t>
            </a:r>
            <a:r>
              <a:rPr lang="en-US" dirty="0" smtClean="0"/>
              <a:t> Develop a risk scoring system that considers factors such as severity, probability, exposure, vulnerability, resilience, interconnectedness, and reversibility.</a:t>
            </a:r>
          </a:p>
          <a:p>
            <a:r>
              <a:rPr lang="en-US" b="1" dirty="0" smtClean="0"/>
              <a:t>Cost-Benefit Analysis:</a:t>
            </a:r>
            <a:r>
              <a:rPr lang="en-US" dirty="0" smtClean="0"/>
              <a:t> Perform cost-benefit analysis and feasibility assessments to evaluate the effectiveness, cost-effectiveness, and scalability of mitigation options.</a:t>
            </a:r>
          </a:p>
        </p:txBody>
      </p:sp>
    </p:spTree>
    <p:extLst>
      <p:ext uri="{BB962C8B-B14F-4D97-AF65-F5344CB8AC3E}">
        <p14:creationId xmlns:p14="http://schemas.microsoft.com/office/powerpoint/2010/main" xmlns=""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0941"/>
            <a:ext cx="11385755" cy="6217087"/>
          </a:xfrm>
          <a:prstGeom prst="rect">
            <a:avLst/>
          </a:prstGeom>
          <a:noFill/>
        </p:spPr>
        <p:txBody>
          <a:bodyPr wrap="square" rtlCol="0">
            <a:spAutoFit/>
          </a:bodyPr>
          <a:lstStyle/>
          <a:p>
            <a:pPr algn="ctr"/>
            <a:r>
              <a:rPr lang="en-US" sz="2000" b="1" dirty="0" smtClean="0"/>
              <a:t>Deployment of the Algorithm</a:t>
            </a:r>
          </a:p>
          <a:p>
            <a:endParaRPr lang="en-US" b="1" dirty="0" smtClean="0"/>
          </a:p>
          <a:p>
            <a:r>
              <a:rPr lang="en-US" b="1" dirty="0" smtClean="0"/>
              <a:t>1. Software Development</a:t>
            </a:r>
          </a:p>
          <a:p>
            <a:r>
              <a:rPr lang="en-US" dirty="0" smtClean="0"/>
              <a:t>Develop a software application or platform that integrates the risk analysis algorithm, data processing modules, visualization tools, and decision support functionalities.</a:t>
            </a:r>
          </a:p>
          <a:p>
            <a:r>
              <a:rPr lang="en-US" dirty="0" smtClean="0"/>
              <a:t>Use programming languages and tools suitable for data analysis (e.g., Python, R), machine learning (e.g., </a:t>
            </a:r>
            <a:r>
              <a:rPr lang="en-US" dirty="0" err="1" smtClean="0"/>
              <a:t>scikit</a:t>
            </a:r>
            <a:r>
              <a:rPr lang="en-US" dirty="0" smtClean="0"/>
              <a:t>-learn, </a:t>
            </a:r>
            <a:r>
              <a:rPr lang="en-US" dirty="0" err="1" smtClean="0"/>
              <a:t>TensorFlow</a:t>
            </a:r>
            <a:r>
              <a:rPr lang="en-US" dirty="0" smtClean="0"/>
              <a:t>), and web development (e.g., Flask, </a:t>
            </a:r>
            <a:r>
              <a:rPr lang="en-US" dirty="0" err="1" smtClean="0"/>
              <a:t>Django</a:t>
            </a:r>
            <a:r>
              <a:rPr lang="en-US" dirty="0" smtClean="0"/>
              <a:t>) to build the application.</a:t>
            </a:r>
          </a:p>
          <a:p>
            <a:r>
              <a:rPr lang="en-US" b="1" dirty="0" smtClean="0"/>
              <a:t>2. Cloud Deployment</a:t>
            </a:r>
          </a:p>
          <a:p>
            <a:r>
              <a:rPr lang="en-US" dirty="0" smtClean="0"/>
              <a:t>Deploy the risk analysis software on cloud infrastructure (e.g., AWS, Azure, Google Cloud) to leverage scalability, reliability, and accessibility.</a:t>
            </a:r>
          </a:p>
          <a:p>
            <a:r>
              <a:rPr lang="en-US" dirty="0" smtClean="0"/>
              <a:t>Utilize cloud services for data storage, processing, computation, and real-time updates to accommodate large datasets and dynamic risk assessments.</a:t>
            </a:r>
          </a:p>
          <a:p>
            <a:r>
              <a:rPr lang="en-US" b="1" dirty="0" smtClean="0"/>
              <a:t>3. User Interface (UI) Design</a:t>
            </a:r>
          </a:p>
          <a:p>
            <a:r>
              <a:rPr lang="en-US" dirty="0" smtClean="0"/>
              <a:t>Design an intuitive and user-friendly interface for stakeholders, decision-makers, and analysts to interact with the risk analysis system.</a:t>
            </a:r>
          </a:p>
          <a:p>
            <a:r>
              <a:rPr lang="en-US" dirty="0" smtClean="0"/>
              <a:t>Incorporate data visualization tools (e.g., charts, maps, dashboards) to present risk insights, trends, scenarios, and mitigation recommendations effectively.</a:t>
            </a:r>
          </a:p>
          <a:p>
            <a:r>
              <a:rPr lang="en-US" b="1" dirty="0" smtClean="0"/>
              <a:t>4. Integration and Automation</a:t>
            </a:r>
          </a:p>
          <a:p>
            <a:r>
              <a:rPr lang="en-US" dirty="0" smtClean="0"/>
              <a:t>Integrate the risk analysis system with external data sources, APIs, and databases for real-time data feeds, automatic updates, and dynamic risk monitoring.</a:t>
            </a:r>
          </a:p>
          <a:p>
            <a:r>
              <a:rPr lang="en-US" dirty="0" smtClean="0"/>
              <a:t>Implement automation features (e.g., scheduled analyses, alerts, notifications) to streamline workflow processes, decision-making, and response actions.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pic>
        <p:nvPicPr>
          <p:cNvPr id="4" name="Picture 3" descr="Screenshot (375).png"/>
          <p:cNvPicPr>
            <a:picLocks noChangeAspect="1"/>
          </p:cNvPicPr>
          <p:nvPr/>
        </p:nvPicPr>
        <p:blipFill>
          <a:blip r:embed="rId2"/>
          <a:stretch>
            <a:fillRect/>
          </a:stretch>
        </p:blipFill>
        <p:spPr>
          <a:xfrm>
            <a:off x="1335784" y="1543550"/>
            <a:ext cx="4071957" cy="2289358"/>
          </a:xfrm>
          <a:prstGeom prst="rect">
            <a:avLst/>
          </a:prstGeom>
        </p:spPr>
      </p:pic>
      <p:pic>
        <p:nvPicPr>
          <p:cNvPr id="6" name="Picture 5" descr="Screenshot (376).png"/>
          <p:cNvPicPr>
            <a:picLocks noChangeAspect="1"/>
          </p:cNvPicPr>
          <p:nvPr/>
        </p:nvPicPr>
        <p:blipFill>
          <a:blip r:embed="rId3"/>
          <a:stretch>
            <a:fillRect/>
          </a:stretch>
        </p:blipFill>
        <p:spPr>
          <a:xfrm>
            <a:off x="7665357" y="1531317"/>
            <a:ext cx="4071957" cy="2289358"/>
          </a:xfrm>
          <a:prstGeom prst="rect">
            <a:avLst/>
          </a:prstGeom>
        </p:spPr>
      </p:pic>
      <p:pic>
        <p:nvPicPr>
          <p:cNvPr id="7" name="Picture 6" descr="Screenshot (377).png"/>
          <p:cNvPicPr>
            <a:picLocks noChangeAspect="1"/>
          </p:cNvPicPr>
          <p:nvPr/>
        </p:nvPicPr>
        <p:blipFill>
          <a:blip r:embed="rId4"/>
          <a:stretch>
            <a:fillRect/>
          </a:stretch>
        </p:blipFill>
        <p:spPr>
          <a:xfrm>
            <a:off x="1370311" y="3982065"/>
            <a:ext cx="4071957" cy="2289358"/>
          </a:xfrm>
          <a:prstGeom prst="rect">
            <a:avLst/>
          </a:prstGeom>
        </p:spPr>
      </p:pic>
      <p:pic>
        <p:nvPicPr>
          <p:cNvPr id="8" name="Picture 7" descr="Screenshot (378).png"/>
          <p:cNvPicPr>
            <a:picLocks noChangeAspect="1"/>
          </p:cNvPicPr>
          <p:nvPr/>
        </p:nvPicPr>
        <p:blipFill>
          <a:blip r:embed="rId5"/>
          <a:stretch>
            <a:fillRect/>
          </a:stretch>
        </p:blipFill>
        <p:spPr>
          <a:xfrm>
            <a:off x="7685138" y="3984581"/>
            <a:ext cx="4071957" cy="2289358"/>
          </a:xfrm>
          <a:prstGeom prst="rect">
            <a:avLst/>
          </a:prstGeom>
        </p:spPr>
      </p:pic>
    </p:spTree>
    <p:extLst>
      <p:ext uri="{BB962C8B-B14F-4D97-AF65-F5344CB8AC3E}">
        <p14:creationId xmlns:p14="http://schemas.microsoft.com/office/powerpoint/2010/main" xmlns="" val="148329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79).png"/>
          <p:cNvPicPr>
            <a:picLocks noChangeAspect="1"/>
          </p:cNvPicPr>
          <p:nvPr/>
        </p:nvPicPr>
        <p:blipFill>
          <a:blip r:embed="rId2"/>
          <a:stretch>
            <a:fillRect/>
          </a:stretch>
        </p:blipFill>
        <p:spPr>
          <a:xfrm>
            <a:off x="1127633" y="611883"/>
            <a:ext cx="5047023" cy="2837565"/>
          </a:xfrm>
          <a:prstGeom prst="rect">
            <a:avLst/>
          </a:prstGeom>
        </p:spPr>
      </p:pic>
      <p:pic>
        <p:nvPicPr>
          <p:cNvPr id="3" name="Picture 2" descr="Screenshot (380).png"/>
          <p:cNvPicPr>
            <a:picLocks noChangeAspect="1"/>
          </p:cNvPicPr>
          <p:nvPr/>
        </p:nvPicPr>
        <p:blipFill>
          <a:blip r:embed="rId3"/>
          <a:stretch>
            <a:fillRect/>
          </a:stretch>
        </p:blipFill>
        <p:spPr>
          <a:xfrm>
            <a:off x="6882020" y="599651"/>
            <a:ext cx="5047023" cy="2837565"/>
          </a:xfrm>
          <a:prstGeom prst="rect">
            <a:avLst/>
          </a:prstGeom>
        </p:spPr>
      </p:pic>
      <p:pic>
        <p:nvPicPr>
          <p:cNvPr id="4" name="Picture 3" descr="Screenshot (381).png"/>
          <p:cNvPicPr>
            <a:picLocks noChangeAspect="1"/>
          </p:cNvPicPr>
          <p:nvPr/>
        </p:nvPicPr>
        <p:blipFill>
          <a:blip r:embed="rId4"/>
          <a:stretch>
            <a:fillRect/>
          </a:stretch>
        </p:blipFill>
        <p:spPr>
          <a:xfrm>
            <a:off x="1103169" y="3566592"/>
            <a:ext cx="5047023" cy="2837565"/>
          </a:xfrm>
          <a:prstGeom prst="rect">
            <a:avLst/>
          </a:prstGeom>
        </p:spPr>
      </p:pic>
      <p:pic>
        <p:nvPicPr>
          <p:cNvPr id="5" name="Picture 4" descr="Screenshot (382).png"/>
          <p:cNvPicPr>
            <a:picLocks noChangeAspect="1"/>
          </p:cNvPicPr>
          <p:nvPr/>
        </p:nvPicPr>
        <p:blipFill>
          <a:blip r:embed="rId5"/>
          <a:stretch>
            <a:fillRect/>
          </a:stretch>
        </p:blipFill>
        <p:spPr>
          <a:xfrm>
            <a:off x="6887053" y="3480619"/>
            <a:ext cx="5047023" cy="2837565"/>
          </a:xfrm>
          <a:prstGeom prst="rect">
            <a:avLst/>
          </a:prstGeom>
        </p:spPr>
      </p:pic>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25</TotalTime>
  <Words>1602</Words>
  <Application>Microsoft Office PowerPoint</Application>
  <PresentationFormat>Custom</PresentationFormat>
  <Paragraphs>89</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DividendVTI</vt:lpstr>
      <vt:lpstr>World risk analysis</vt:lpstr>
      <vt:lpstr>OUTLINE</vt:lpstr>
      <vt:lpstr>Problem Statement</vt:lpstr>
      <vt:lpstr>Proposed Solution</vt:lpstr>
      <vt:lpstr>System  Approach</vt:lpstr>
      <vt:lpstr>Algorithm &amp; Deployment</vt:lpstr>
      <vt:lpstr>Slide 7</vt:lpstr>
      <vt:lpstr>Result</vt:lpstr>
      <vt:lpstr>Slide 9</vt:lpstr>
      <vt:lpstr>Slide 10</vt:lpstr>
      <vt:lpstr>Slide 11</vt:lpstr>
      <vt:lpstr>Slide 12</vt:lpstr>
      <vt:lpstr>Slide 13</vt:lpstr>
      <vt:lpstr>Conclusion</vt:lpstr>
      <vt:lpstr>Slide 15</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Mech 8</cp:lastModifiedBy>
  <cp:revision>28</cp:revision>
  <dcterms:created xsi:type="dcterms:W3CDTF">2021-05-26T16:50:10Z</dcterms:created>
  <dcterms:modified xsi:type="dcterms:W3CDTF">2024-04-24T08:54:43Z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